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aytone One" panose="02020500000000000000" charset="0"/>
      <p:regular r:id="rId13"/>
    </p:embeddedFont>
    <p:embeddedFont>
      <p:font typeface="Quicksand Bold" panose="02020500000000000000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5184" autoAdjust="0"/>
  </p:normalViewPr>
  <p:slideViewPr>
    <p:cSldViewPr>
      <p:cViewPr varScale="1">
        <p:scale>
          <a:sx n="53" d="100"/>
          <a:sy n="53" d="100"/>
        </p:scale>
        <p:origin x="30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2.svg"/><Relationship Id="rId7" Type="http://schemas.openxmlformats.org/officeDocument/2006/relationships/image" Target="../media/image6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sv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142349" y="2167740"/>
            <a:ext cx="10003302" cy="1715969"/>
            <a:chOff x="0" y="0"/>
            <a:chExt cx="13337735" cy="2287959"/>
          </a:xfrm>
        </p:grpSpPr>
        <p:sp>
          <p:nvSpPr>
            <p:cNvPr id="9" name="TextBox 9"/>
            <p:cNvSpPr txBox="1"/>
            <p:nvPr/>
          </p:nvSpPr>
          <p:spPr>
            <a:xfrm>
              <a:off x="0" y="256383"/>
              <a:ext cx="13337735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000000"/>
                  </a:solidFill>
                  <a:ea typeface="Paytone One Bold"/>
                </a:rPr>
                <a:t>雙人打磚塊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530055"/>
              <a:ext cx="1893024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11" name="Freeform 11"/>
            <p:cNvSpPr/>
            <p:nvPr/>
          </p:nvSpPr>
          <p:spPr>
            <a:xfrm>
              <a:off x="484906" y="0"/>
              <a:ext cx="964114" cy="1019736"/>
            </a:xfrm>
            <a:custGeom>
              <a:avLst/>
              <a:gdLst/>
              <a:ahLst/>
              <a:cxnLst/>
              <a:rect l="l" t="t" r="r" b="b"/>
              <a:pathLst>
                <a:path w="964114" h="1019736">
                  <a:moveTo>
                    <a:pt x="0" y="0"/>
                  </a:moveTo>
                  <a:lnTo>
                    <a:pt x="964114" y="0"/>
                  </a:lnTo>
                  <a:lnTo>
                    <a:pt x="964114" y="1019736"/>
                  </a:lnTo>
                  <a:lnTo>
                    <a:pt x="0" y="1019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>
              <a:off x="11444711" y="1530055"/>
              <a:ext cx="1893024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13" name="Freeform 13"/>
            <p:cNvSpPr/>
            <p:nvPr/>
          </p:nvSpPr>
          <p:spPr>
            <a:xfrm>
              <a:off x="11929617" y="0"/>
              <a:ext cx="964114" cy="1019736"/>
            </a:xfrm>
            <a:custGeom>
              <a:avLst/>
              <a:gdLst/>
              <a:ahLst/>
              <a:cxnLst/>
              <a:rect l="l" t="t" r="r" b="b"/>
              <a:pathLst>
                <a:path w="964114" h="1019736">
                  <a:moveTo>
                    <a:pt x="0" y="0"/>
                  </a:moveTo>
                  <a:lnTo>
                    <a:pt x="964114" y="0"/>
                  </a:lnTo>
                  <a:lnTo>
                    <a:pt x="964114" y="1019736"/>
                  </a:lnTo>
                  <a:lnTo>
                    <a:pt x="0" y="1019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739031" y="4906840"/>
            <a:ext cx="8809938" cy="3875462"/>
            <a:chOff x="0" y="0"/>
            <a:chExt cx="11746584" cy="5167283"/>
          </a:xfrm>
        </p:grpSpPr>
        <p:sp>
          <p:nvSpPr>
            <p:cNvPr id="15" name="Freeform 15"/>
            <p:cNvSpPr/>
            <p:nvPr/>
          </p:nvSpPr>
          <p:spPr>
            <a:xfrm>
              <a:off x="902396" y="831209"/>
              <a:ext cx="9941792" cy="1120711"/>
            </a:xfrm>
            <a:custGeom>
              <a:avLst/>
              <a:gdLst/>
              <a:ahLst/>
              <a:cxnLst/>
              <a:rect l="l" t="t" r="r" b="b"/>
              <a:pathLst>
                <a:path w="9941792" h="1120711">
                  <a:moveTo>
                    <a:pt x="0" y="0"/>
                  </a:moveTo>
                  <a:lnTo>
                    <a:pt x="9941792" y="0"/>
                  </a:lnTo>
                  <a:lnTo>
                    <a:pt x="9941792" y="1120711"/>
                  </a:lnTo>
                  <a:lnTo>
                    <a:pt x="0" y="112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902396" y="2925861"/>
              <a:ext cx="9941792" cy="1120711"/>
            </a:xfrm>
            <a:custGeom>
              <a:avLst/>
              <a:gdLst/>
              <a:ahLst/>
              <a:cxnLst/>
              <a:rect l="l" t="t" r="r" b="b"/>
              <a:pathLst>
                <a:path w="9941792" h="1120711">
                  <a:moveTo>
                    <a:pt x="0" y="0"/>
                  </a:moveTo>
                  <a:lnTo>
                    <a:pt x="9941792" y="0"/>
                  </a:lnTo>
                  <a:lnTo>
                    <a:pt x="9941792" y="1120711"/>
                  </a:lnTo>
                  <a:lnTo>
                    <a:pt x="0" y="112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02396" y="1846947"/>
              <a:ext cx="9941792" cy="1120711"/>
            </a:xfrm>
            <a:custGeom>
              <a:avLst/>
              <a:gdLst/>
              <a:ahLst/>
              <a:cxnLst/>
              <a:rect l="l" t="t" r="r" b="b"/>
              <a:pathLst>
                <a:path w="9941792" h="1120711">
                  <a:moveTo>
                    <a:pt x="0" y="0"/>
                  </a:moveTo>
                  <a:lnTo>
                    <a:pt x="9941792" y="0"/>
                  </a:lnTo>
                  <a:lnTo>
                    <a:pt x="9941792" y="1120711"/>
                  </a:lnTo>
                  <a:lnTo>
                    <a:pt x="0" y="112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02396" y="4046572"/>
              <a:ext cx="9941792" cy="1120711"/>
            </a:xfrm>
            <a:custGeom>
              <a:avLst/>
              <a:gdLst/>
              <a:ahLst/>
              <a:cxnLst/>
              <a:rect l="l" t="t" r="r" b="b"/>
              <a:pathLst>
                <a:path w="9941792" h="1120711">
                  <a:moveTo>
                    <a:pt x="0" y="0"/>
                  </a:moveTo>
                  <a:lnTo>
                    <a:pt x="9941792" y="0"/>
                  </a:lnTo>
                  <a:lnTo>
                    <a:pt x="9941792" y="1120711"/>
                  </a:lnTo>
                  <a:lnTo>
                    <a:pt x="0" y="1120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902396" y="-85725"/>
              <a:ext cx="4721944" cy="916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5"/>
                </a:lnSpc>
                <a:spcBef>
                  <a:spcPct val="0"/>
                </a:spcBef>
              </a:pPr>
              <a:r>
                <a:rPr lang="en-US" sz="4111">
                  <a:solidFill>
                    <a:srgbClr val="000000"/>
                  </a:solidFill>
                  <a:latin typeface="Paytone One Bold"/>
                </a:rPr>
                <a:t>Presented by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91974"/>
              <a:ext cx="11746584" cy="4062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9"/>
                </a:lnSpc>
              </a:pPr>
              <a:r>
                <a:rPr lang="en-US" sz="4370">
                  <a:solidFill>
                    <a:srgbClr val="000000"/>
                  </a:solidFill>
                  <a:latin typeface="Quicksand Bold"/>
                  <a:ea typeface="Quicksand Bold"/>
                </a:rPr>
                <a:t>111502509 鄭秉軒</a:t>
              </a:r>
            </a:p>
            <a:p>
              <a:pPr algn="ctr">
                <a:lnSpc>
                  <a:spcPts val="6119"/>
                </a:lnSpc>
              </a:pPr>
              <a:r>
                <a:rPr lang="en-US" sz="4370">
                  <a:solidFill>
                    <a:srgbClr val="000000"/>
                  </a:solidFill>
                  <a:latin typeface="Quicksand Bold"/>
                  <a:ea typeface="Quicksand Bold"/>
                </a:rPr>
                <a:t>111502510 林文仁</a:t>
              </a:r>
            </a:p>
            <a:p>
              <a:pPr algn="ctr">
                <a:lnSpc>
                  <a:spcPts val="6119"/>
                </a:lnSpc>
              </a:pPr>
              <a:r>
                <a:rPr lang="en-US" sz="4370">
                  <a:solidFill>
                    <a:srgbClr val="000000"/>
                  </a:solidFill>
                  <a:latin typeface="Quicksand Bold"/>
                  <a:ea typeface="Quicksand Bold"/>
                </a:rPr>
                <a:t>111502511 林暐勛</a:t>
              </a:r>
            </a:p>
            <a:p>
              <a:pPr algn="ctr">
                <a:lnSpc>
                  <a:spcPts val="6119"/>
                </a:lnSpc>
              </a:pPr>
              <a:r>
                <a:rPr lang="en-US" sz="4370">
                  <a:solidFill>
                    <a:srgbClr val="000000"/>
                  </a:solidFill>
                  <a:latin typeface="Quicksand Bold"/>
                  <a:ea typeface="Quicksand Bold"/>
                </a:rPr>
                <a:t>111502512 郭拓海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4866" y="3086100"/>
            <a:ext cx="5712856" cy="6982380"/>
          </a:xfrm>
          <a:custGeom>
            <a:avLst/>
            <a:gdLst/>
            <a:ahLst/>
            <a:cxnLst/>
            <a:rect l="l" t="t" r="r" b="b"/>
            <a:pathLst>
              <a:path w="5712856" h="6982380">
                <a:moveTo>
                  <a:pt x="0" y="0"/>
                </a:moveTo>
                <a:lnTo>
                  <a:pt x="5712856" y="0"/>
                </a:lnTo>
                <a:lnTo>
                  <a:pt x="5712856" y="6982380"/>
                </a:lnTo>
                <a:lnTo>
                  <a:pt x="0" y="698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38039" y="-1028700"/>
            <a:ext cx="4318969" cy="4114800"/>
          </a:xfrm>
          <a:custGeom>
            <a:avLst/>
            <a:gdLst/>
            <a:ahLst/>
            <a:cxnLst/>
            <a:rect l="l" t="t" r="r" b="b"/>
            <a:pathLst>
              <a:path w="4318969" h="4114800">
                <a:moveTo>
                  <a:pt x="0" y="0"/>
                </a:moveTo>
                <a:lnTo>
                  <a:pt x="4318969" y="0"/>
                </a:lnTo>
                <a:lnTo>
                  <a:pt x="4318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03562" y="666901"/>
            <a:ext cx="2084357" cy="1440101"/>
          </a:xfrm>
          <a:custGeom>
            <a:avLst/>
            <a:gdLst/>
            <a:ahLst/>
            <a:cxnLst/>
            <a:rect l="l" t="t" r="r" b="b"/>
            <a:pathLst>
              <a:path w="2084357" h="1440101">
                <a:moveTo>
                  <a:pt x="0" y="0"/>
                </a:moveTo>
                <a:lnTo>
                  <a:pt x="2084356" y="0"/>
                </a:lnTo>
                <a:lnTo>
                  <a:pt x="2084356" y="1440101"/>
                </a:lnTo>
                <a:lnTo>
                  <a:pt x="0" y="1440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70180" y="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16877" y="4410315"/>
            <a:ext cx="2058065" cy="1466371"/>
          </a:xfrm>
          <a:custGeom>
            <a:avLst/>
            <a:gdLst/>
            <a:ahLst/>
            <a:cxnLst/>
            <a:rect l="l" t="t" r="r" b="b"/>
            <a:pathLst>
              <a:path w="2058065" h="1466371">
                <a:moveTo>
                  <a:pt x="0" y="0"/>
                </a:moveTo>
                <a:lnTo>
                  <a:pt x="2058064" y="0"/>
                </a:lnTo>
                <a:lnTo>
                  <a:pt x="2058064" y="1466370"/>
                </a:lnTo>
                <a:lnTo>
                  <a:pt x="0" y="1466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6276406" y="6360745"/>
            <a:ext cx="2058065" cy="1466371"/>
          </a:xfrm>
          <a:custGeom>
            <a:avLst/>
            <a:gdLst/>
            <a:ahLst/>
            <a:cxnLst/>
            <a:rect l="l" t="t" r="r" b="b"/>
            <a:pathLst>
              <a:path w="2058065" h="1466371">
                <a:moveTo>
                  <a:pt x="0" y="0"/>
                </a:moveTo>
                <a:lnTo>
                  <a:pt x="2058065" y="0"/>
                </a:lnTo>
                <a:lnTo>
                  <a:pt x="2058065" y="1466371"/>
                </a:lnTo>
                <a:lnTo>
                  <a:pt x="0" y="1466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97722" y="4493509"/>
            <a:ext cx="3914302" cy="116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9"/>
              </a:lnSpc>
            </a:pPr>
            <a:r>
              <a:rPr lang="en-US" sz="6814">
                <a:solidFill>
                  <a:srgbClr val="000000"/>
                </a:solidFill>
                <a:ea typeface="Paytone One Bold"/>
              </a:rPr>
              <a:t>對戰模式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3155" y="6443940"/>
            <a:ext cx="3766639" cy="116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9"/>
              </a:lnSpc>
            </a:pPr>
            <a:r>
              <a:rPr lang="en-US" sz="6814">
                <a:solidFill>
                  <a:srgbClr val="000000"/>
                </a:solidFill>
                <a:ea typeface="Paytone One Bold"/>
              </a:rPr>
              <a:t>合作模式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34996" y="5327530"/>
            <a:ext cx="1590892" cy="925231"/>
            <a:chOff x="0" y="0"/>
            <a:chExt cx="2121189" cy="1233641"/>
          </a:xfrm>
        </p:grpSpPr>
        <p:sp>
          <p:nvSpPr>
            <p:cNvPr id="11" name="AutoShape 11"/>
            <p:cNvSpPr/>
            <p:nvPr/>
          </p:nvSpPr>
          <p:spPr>
            <a:xfrm>
              <a:off x="517297" y="0"/>
              <a:ext cx="0" cy="123364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268630"/>
              <a:ext cx="2121189" cy="617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7"/>
                </a:lnSpc>
              </a:pPr>
              <a:r>
                <a:rPr lang="en-US" sz="2769">
                  <a:solidFill>
                    <a:srgbClr val="000000"/>
                  </a:solidFill>
                  <a:latin typeface="Paytone One Bold"/>
                </a:rPr>
                <a:t>P1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97280" y="5319597"/>
            <a:ext cx="1590892" cy="925231"/>
            <a:chOff x="0" y="0"/>
            <a:chExt cx="2121189" cy="1233641"/>
          </a:xfrm>
        </p:grpSpPr>
        <p:sp>
          <p:nvSpPr>
            <p:cNvPr id="14" name="AutoShape 14"/>
            <p:cNvSpPr/>
            <p:nvPr/>
          </p:nvSpPr>
          <p:spPr>
            <a:xfrm flipV="1">
              <a:off x="1560845" y="0"/>
              <a:ext cx="0" cy="123364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290276"/>
              <a:ext cx="2121189" cy="617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7"/>
                </a:lnSpc>
              </a:pPr>
              <a:r>
                <a:rPr lang="en-US" sz="2769">
                  <a:solidFill>
                    <a:srgbClr val="000000"/>
                  </a:solidFill>
                  <a:latin typeface="Paytone One Bold"/>
                </a:rPr>
                <a:t>P2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78840" y="4816636"/>
            <a:ext cx="3278681" cy="2120100"/>
            <a:chOff x="0" y="0"/>
            <a:chExt cx="4371575" cy="2826800"/>
          </a:xfrm>
        </p:grpSpPr>
        <p:sp>
          <p:nvSpPr>
            <p:cNvPr id="17" name="Freeform 17"/>
            <p:cNvSpPr/>
            <p:nvPr/>
          </p:nvSpPr>
          <p:spPr>
            <a:xfrm>
              <a:off x="11176" y="0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135382" y="0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2259588" y="0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383794" y="0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3" y="0"/>
                  </a:lnTo>
                  <a:lnTo>
                    <a:pt x="982193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6764" y="593268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140970" y="593268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265176" y="593268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3389382" y="593268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3" y="0"/>
                  </a:lnTo>
                  <a:lnTo>
                    <a:pt x="982193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176" y="1202653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35382" y="1202653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2259588" y="1202653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3383794" y="1202653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3" y="0"/>
                  </a:lnTo>
                  <a:lnTo>
                    <a:pt x="982193" y="405377"/>
                  </a:lnTo>
                  <a:lnTo>
                    <a:pt x="0" y="405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5588" y="1812037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129794" y="1812037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2254000" y="1812037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3" y="0"/>
                  </a:lnTo>
                  <a:lnTo>
                    <a:pt x="982193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3378206" y="1812037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3" y="0"/>
                  </a:lnTo>
                  <a:lnTo>
                    <a:pt x="982193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2421422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124206" y="2421422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2248412" y="2421422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3" y="0"/>
                  </a:lnTo>
                  <a:lnTo>
                    <a:pt x="982193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3372619" y="2421422"/>
              <a:ext cx="982192" cy="405378"/>
            </a:xfrm>
            <a:custGeom>
              <a:avLst/>
              <a:gdLst/>
              <a:ahLst/>
              <a:cxnLst/>
              <a:rect l="l" t="t" r="r" b="b"/>
              <a:pathLst>
                <a:path w="982192" h="405378">
                  <a:moveTo>
                    <a:pt x="0" y="0"/>
                  </a:moveTo>
                  <a:lnTo>
                    <a:pt x="982192" y="0"/>
                  </a:lnTo>
                  <a:lnTo>
                    <a:pt x="982192" y="405378"/>
                  </a:lnTo>
                  <a:lnTo>
                    <a:pt x="0" y="405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7" name="Freeform 37"/>
          <p:cNvSpPr/>
          <p:nvPr/>
        </p:nvSpPr>
        <p:spPr>
          <a:xfrm>
            <a:off x="12503619" y="3086100"/>
            <a:ext cx="5712856" cy="6982380"/>
          </a:xfrm>
          <a:custGeom>
            <a:avLst/>
            <a:gdLst/>
            <a:ahLst/>
            <a:cxnLst/>
            <a:rect l="l" t="t" r="r" b="b"/>
            <a:pathLst>
              <a:path w="5712856" h="6982380">
                <a:moveTo>
                  <a:pt x="0" y="0"/>
                </a:moveTo>
                <a:lnTo>
                  <a:pt x="5712856" y="0"/>
                </a:lnTo>
                <a:lnTo>
                  <a:pt x="5712856" y="6982380"/>
                </a:lnTo>
                <a:lnTo>
                  <a:pt x="0" y="6982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15127408" y="5451364"/>
            <a:ext cx="1590892" cy="925231"/>
            <a:chOff x="0" y="0"/>
            <a:chExt cx="2121189" cy="1233641"/>
          </a:xfrm>
        </p:grpSpPr>
        <p:sp>
          <p:nvSpPr>
            <p:cNvPr id="39" name="AutoShape 39"/>
            <p:cNvSpPr/>
            <p:nvPr/>
          </p:nvSpPr>
          <p:spPr>
            <a:xfrm flipV="1">
              <a:off x="541235" y="0"/>
              <a:ext cx="0" cy="123364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303984"/>
              <a:ext cx="2121189" cy="617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7"/>
                </a:lnSpc>
              </a:pPr>
              <a:r>
                <a:rPr lang="en-US" sz="2769">
                  <a:solidFill>
                    <a:srgbClr val="000000"/>
                  </a:solidFill>
                  <a:latin typeface="Paytone One Bold"/>
                </a:rPr>
                <a:t>P1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912670" y="5437763"/>
            <a:ext cx="1590892" cy="925231"/>
            <a:chOff x="0" y="0"/>
            <a:chExt cx="2121189" cy="1233641"/>
          </a:xfrm>
        </p:grpSpPr>
        <p:sp>
          <p:nvSpPr>
            <p:cNvPr id="42" name="AutoShape 42"/>
            <p:cNvSpPr/>
            <p:nvPr/>
          </p:nvSpPr>
          <p:spPr>
            <a:xfrm flipV="1">
              <a:off x="1671792" y="0"/>
              <a:ext cx="0" cy="123364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diamond" w="lg" len="lg"/>
              <a:tailEnd type="diamond" w="lg" len="lg"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322118"/>
              <a:ext cx="2121189" cy="617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7"/>
                </a:lnSpc>
              </a:pPr>
              <a:r>
                <a:rPr lang="en-US" sz="2769">
                  <a:solidFill>
                    <a:srgbClr val="000000"/>
                  </a:solidFill>
                  <a:latin typeface="Paytone One Bold"/>
                </a:rPr>
                <a:t>P2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 rot="-5400000">
            <a:off x="11705944" y="5338853"/>
            <a:ext cx="3696777" cy="846659"/>
            <a:chOff x="0" y="0"/>
            <a:chExt cx="4929036" cy="112887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270813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2541627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3812440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6317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277130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2547943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3818757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3" name="Group 53"/>
          <p:cNvGrpSpPr/>
          <p:nvPr/>
        </p:nvGrpSpPr>
        <p:grpSpPr>
          <a:xfrm rot="-5400000">
            <a:off x="15316200" y="5338853"/>
            <a:ext cx="3696777" cy="846659"/>
            <a:chOff x="0" y="0"/>
            <a:chExt cx="4929036" cy="112887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270813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6" name="Freeform 56"/>
            <p:cNvSpPr/>
            <p:nvPr/>
          </p:nvSpPr>
          <p:spPr>
            <a:xfrm>
              <a:off x="2541627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7" name="Freeform 57"/>
            <p:cNvSpPr/>
            <p:nvPr/>
          </p:nvSpPr>
          <p:spPr>
            <a:xfrm>
              <a:off x="3812440" y="0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3"/>
                  </a:lnTo>
                  <a:lnTo>
                    <a:pt x="0" y="45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8" name="Freeform 58"/>
            <p:cNvSpPr/>
            <p:nvPr/>
          </p:nvSpPr>
          <p:spPr>
            <a:xfrm>
              <a:off x="6317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9" name="Freeform 59"/>
            <p:cNvSpPr/>
            <p:nvPr/>
          </p:nvSpPr>
          <p:spPr>
            <a:xfrm>
              <a:off x="1277130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0" name="Freeform 60"/>
            <p:cNvSpPr/>
            <p:nvPr/>
          </p:nvSpPr>
          <p:spPr>
            <a:xfrm>
              <a:off x="2547943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80" y="0"/>
                  </a:lnTo>
                  <a:lnTo>
                    <a:pt x="1110280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3818757" y="670636"/>
              <a:ext cx="1110279" cy="458243"/>
            </a:xfrm>
            <a:custGeom>
              <a:avLst/>
              <a:gdLst/>
              <a:ahLst/>
              <a:cxnLst/>
              <a:rect l="l" t="t" r="r" b="b"/>
              <a:pathLst>
                <a:path w="1110279" h="458243">
                  <a:moveTo>
                    <a:pt x="0" y="0"/>
                  </a:moveTo>
                  <a:lnTo>
                    <a:pt x="1110279" y="0"/>
                  </a:lnTo>
                  <a:lnTo>
                    <a:pt x="1110279" y="458242"/>
                  </a:lnTo>
                  <a:lnTo>
                    <a:pt x="0" y="45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2" name="TextBox 62"/>
          <p:cNvSpPr txBox="1"/>
          <p:nvPr/>
        </p:nvSpPr>
        <p:spPr>
          <a:xfrm>
            <a:off x="6019282" y="566821"/>
            <a:ext cx="6249436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D5545"/>
                </a:solidFill>
                <a:latin typeface="Paytone One Bold"/>
                <a:ea typeface="Paytone One Bold"/>
              </a:rPr>
              <a:t>遊戲介紹(兩個模式)</a:t>
            </a:r>
          </a:p>
        </p:txBody>
      </p:sp>
      <p:sp>
        <p:nvSpPr>
          <p:cNvPr id="63" name="Freeform 63"/>
          <p:cNvSpPr/>
          <p:nvPr/>
        </p:nvSpPr>
        <p:spPr>
          <a:xfrm>
            <a:off x="7154514" y="8621665"/>
            <a:ext cx="3978971" cy="1273271"/>
          </a:xfrm>
          <a:custGeom>
            <a:avLst/>
            <a:gdLst/>
            <a:ahLst/>
            <a:cxnLst/>
            <a:rect l="l" t="t" r="r" b="b"/>
            <a:pathLst>
              <a:path w="3978971" h="1273271">
                <a:moveTo>
                  <a:pt x="0" y="0"/>
                </a:moveTo>
                <a:lnTo>
                  <a:pt x="3978972" y="0"/>
                </a:lnTo>
                <a:lnTo>
                  <a:pt x="3978972" y="1273270"/>
                </a:lnTo>
                <a:lnTo>
                  <a:pt x="0" y="12732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4" name="TextBox 64"/>
          <p:cNvSpPr txBox="1"/>
          <p:nvPr/>
        </p:nvSpPr>
        <p:spPr>
          <a:xfrm>
            <a:off x="11498601" y="1301227"/>
            <a:ext cx="1762387" cy="71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4133">
                <a:solidFill>
                  <a:srgbClr val="D4A349"/>
                </a:solidFill>
                <a:latin typeface="Paytone One Bold"/>
              </a:rPr>
              <a:t>Page1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25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2"/>
                </a:lnTo>
                <a:lnTo>
                  <a:pt x="0" y="10292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33272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27252" y="133272"/>
            <a:ext cx="12121496" cy="10292252"/>
          </a:xfrm>
          <a:custGeom>
            <a:avLst/>
            <a:gdLst/>
            <a:ahLst/>
            <a:cxnLst/>
            <a:rect l="l" t="t" r="r" b="b"/>
            <a:pathLst>
              <a:path w="12121496" h="10292252">
                <a:moveTo>
                  <a:pt x="0" y="0"/>
                </a:moveTo>
                <a:lnTo>
                  <a:pt x="12121496" y="0"/>
                </a:lnTo>
                <a:lnTo>
                  <a:pt x="12121496" y="10292251"/>
                </a:lnTo>
                <a:lnTo>
                  <a:pt x="0" y="102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96373" y="8229600"/>
            <a:ext cx="2091627" cy="2057400"/>
          </a:xfrm>
          <a:custGeom>
            <a:avLst/>
            <a:gdLst/>
            <a:ahLst/>
            <a:cxnLst/>
            <a:rect l="l" t="t" r="r" b="b"/>
            <a:pathLst>
              <a:path w="2091627" h="2057400">
                <a:moveTo>
                  <a:pt x="0" y="0"/>
                </a:moveTo>
                <a:lnTo>
                  <a:pt x="2091627" y="0"/>
                </a:lnTo>
                <a:lnTo>
                  <a:pt x="209162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265015" y="5006645"/>
            <a:ext cx="8854768" cy="13069706"/>
          </a:xfrm>
          <a:custGeom>
            <a:avLst/>
            <a:gdLst/>
            <a:ahLst/>
            <a:cxnLst/>
            <a:rect l="l" t="t" r="r" b="b"/>
            <a:pathLst>
              <a:path w="8854768" h="13069706">
                <a:moveTo>
                  <a:pt x="0" y="0"/>
                </a:moveTo>
                <a:lnTo>
                  <a:pt x="8854768" y="0"/>
                </a:lnTo>
                <a:lnTo>
                  <a:pt x="8854768" y="13069707"/>
                </a:lnTo>
                <a:lnTo>
                  <a:pt x="0" y="13069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40804" y="-2434298"/>
            <a:ext cx="6602765" cy="4858093"/>
          </a:xfrm>
          <a:custGeom>
            <a:avLst/>
            <a:gdLst/>
            <a:ahLst/>
            <a:cxnLst/>
            <a:rect l="l" t="t" r="r" b="b"/>
            <a:pathLst>
              <a:path w="6602765" h="4858093">
                <a:moveTo>
                  <a:pt x="0" y="0"/>
                </a:moveTo>
                <a:lnTo>
                  <a:pt x="6602765" y="0"/>
                </a:lnTo>
                <a:lnTo>
                  <a:pt x="6602765" y="4858092"/>
                </a:lnTo>
                <a:lnTo>
                  <a:pt x="0" y="485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9922" y="1726247"/>
            <a:ext cx="8345818" cy="5121263"/>
            <a:chOff x="0" y="0"/>
            <a:chExt cx="11127757" cy="6828351"/>
          </a:xfrm>
        </p:grpSpPr>
        <p:grpSp>
          <p:nvGrpSpPr>
            <p:cNvPr id="9" name="Group 9"/>
            <p:cNvGrpSpPr/>
            <p:nvPr/>
          </p:nvGrpSpPr>
          <p:grpSpPr>
            <a:xfrm>
              <a:off x="547111" y="3152040"/>
              <a:ext cx="10580646" cy="1415816"/>
              <a:chOff x="0" y="0"/>
              <a:chExt cx="2602724" cy="3482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9039" tIns="59039" rIns="59039" bIns="5903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47111" y="2634826"/>
              <a:ext cx="788000" cy="517215"/>
            </a:xfrm>
            <a:custGeom>
              <a:avLst/>
              <a:gdLst/>
              <a:ahLst/>
              <a:cxnLst/>
              <a:rect l="l" t="t" r="r" b="b"/>
              <a:pathLst>
                <a:path w="788000" h="517215">
                  <a:moveTo>
                    <a:pt x="0" y="0"/>
                  </a:moveTo>
                  <a:lnTo>
                    <a:pt x="788000" y="0"/>
                  </a:lnTo>
                  <a:lnTo>
                    <a:pt x="788000" y="517214"/>
                  </a:lnTo>
                  <a:lnTo>
                    <a:pt x="0" y="517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99595" y="2826383"/>
              <a:ext cx="10580646" cy="1415816"/>
              <a:chOff x="0" y="0"/>
              <a:chExt cx="2602724" cy="3482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9039" tIns="59039" rIns="59039" bIns="5903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116108" y="3209190"/>
              <a:ext cx="8747621" cy="62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5"/>
                </a:lnSpc>
              </a:pPr>
              <a:r>
                <a:rPr lang="en-US" sz="3358">
                  <a:solidFill>
                    <a:srgbClr val="000000"/>
                  </a:solidFill>
                  <a:ea typeface="Quicksand Bold"/>
                </a:rPr>
                <a:t>雙方背對背打各自的磚塊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706727" y="5472673"/>
              <a:ext cx="10131226" cy="1355678"/>
              <a:chOff x="0" y="0"/>
              <a:chExt cx="2602724" cy="3482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29164" tIns="29164" rIns="29164" bIns="2916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73972" y="5160848"/>
              <a:ext cx="10131226" cy="1355678"/>
              <a:chOff x="0" y="0"/>
              <a:chExt cx="2602724" cy="3482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29164" tIns="29164" rIns="29164" bIns="2916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706727" y="4977427"/>
              <a:ext cx="754529" cy="495246"/>
            </a:xfrm>
            <a:custGeom>
              <a:avLst/>
              <a:gdLst/>
              <a:ahLst/>
              <a:cxnLst/>
              <a:rect l="l" t="t" r="r" b="b"/>
              <a:pathLst>
                <a:path w="754529" h="495246">
                  <a:moveTo>
                    <a:pt x="0" y="0"/>
                  </a:moveTo>
                  <a:lnTo>
                    <a:pt x="754529" y="0"/>
                  </a:lnTo>
                  <a:lnTo>
                    <a:pt x="754529" y="495246"/>
                  </a:lnTo>
                  <a:lnTo>
                    <a:pt x="0" y="495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417933" y="5539348"/>
              <a:ext cx="8376059" cy="586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0"/>
                </a:lnSpc>
              </a:pPr>
              <a:r>
                <a:rPr lang="en-US" sz="3216">
                  <a:solidFill>
                    <a:srgbClr val="000000"/>
                  </a:solidFill>
                  <a:ea typeface="Quicksand Bold"/>
                </a:rPr>
                <a:t>若有一方漏球則會跑到對方的地方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9630383" y="577624"/>
              <a:ext cx="1497374" cy="1798647"/>
            </a:xfrm>
            <a:custGeom>
              <a:avLst/>
              <a:gdLst/>
              <a:ahLst/>
              <a:cxnLst/>
              <a:rect l="l" t="t" r="r" b="b"/>
              <a:pathLst>
                <a:path w="1497374" h="1798647">
                  <a:moveTo>
                    <a:pt x="0" y="0"/>
                  </a:moveTo>
                  <a:lnTo>
                    <a:pt x="1497374" y="0"/>
                  </a:lnTo>
                  <a:lnTo>
                    <a:pt x="1497374" y="1798647"/>
                  </a:lnTo>
                  <a:lnTo>
                    <a:pt x="0" y="1798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4406522" y="1459179"/>
              <a:ext cx="5972548" cy="104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74"/>
                </a:lnSpc>
              </a:pPr>
              <a:r>
                <a:rPr lang="en-US" sz="4767">
                  <a:solidFill>
                    <a:srgbClr val="AD5545"/>
                  </a:solidFill>
                  <a:ea typeface="Paytone One Bold"/>
                </a:rPr>
                <a:t>先打完的獲勝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71450"/>
              <a:ext cx="5439585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AD5545"/>
                  </a:solidFill>
                  <a:ea typeface="Paytone One Bold"/>
                </a:rPr>
                <a:t>對戰版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13482" y="1726247"/>
            <a:ext cx="8345818" cy="5121263"/>
            <a:chOff x="0" y="0"/>
            <a:chExt cx="11127757" cy="6828351"/>
          </a:xfrm>
        </p:grpSpPr>
        <p:grpSp>
          <p:nvGrpSpPr>
            <p:cNvPr id="29" name="Group 29"/>
            <p:cNvGrpSpPr/>
            <p:nvPr/>
          </p:nvGrpSpPr>
          <p:grpSpPr>
            <a:xfrm>
              <a:off x="547111" y="3152040"/>
              <a:ext cx="10580646" cy="1415816"/>
              <a:chOff x="0" y="0"/>
              <a:chExt cx="2602724" cy="34827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9039" tIns="59039" rIns="59039" bIns="5903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547111" y="2634826"/>
              <a:ext cx="788000" cy="517215"/>
            </a:xfrm>
            <a:custGeom>
              <a:avLst/>
              <a:gdLst/>
              <a:ahLst/>
              <a:cxnLst/>
              <a:rect l="l" t="t" r="r" b="b"/>
              <a:pathLst>
                <a:path w="788000" h="517215">
                  <a:moveTo>
                    <a:pt x="0" y="0"/>
                  </a:moveTo>
                  <a:lnTo>
                    <a:pt x="788000" y="0"/>
                  </a:lnTo>
                  <a:lnTo>
                    <a:pt x="788000" y="517214"/>
                  </a:lnTo>
                  <a:lnTo>
                    <a:pt x="0" y="517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3" name="Group 33"/>
            <p:cNvGrpSpPr/>
            <p:nvPr/>
          </p:nvGrpSpPr>
          <p:grpSpPr>
            <a:xfrm>
              <a:off x="199595" y="2826383"/>
              <a:ext cx="10580646" cy="1415816"/>
              <a:chOff x="0" y="0"/>
              <a:chExt cx="2602724" cy="3482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9039" tIns="59039" rIns="59039" bIns="5903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116108" y="3209190"/>
              <a:ext cx="8747621" cy="6247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5"/>
                </a:lnSpc>
              </a:pPr>
              <a:r>
                <a:rPr lang="en-US" sz="3358">
                  <a:solidFill>
                    <a:srgbClr val="000000"/>
                  </a:solidFill>
                  <a:ea typeface="Quicksand Bold"/>
                </a:rPr>
                <a:t>雙方平行一起打同一個區域</a:t>
              </a: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706727" y="5472673"/>
              <a:ext cx="10131226" cy="1355678"/>
              <a:chOff x="0" y="0"/>
              <a:chExt cx="2602724" cy="34827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29164" tIns="29164" rIns="29164" bIns="2916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373972" y="5160848"/>
              <a:ext cx="10131226" cy="1355678"/>
              <a:chOff x="0" y="0"/>
              <a:chExt cx="2602724" cy="348275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29164" tIns="29164" rIns="29164" bIns="29164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706727" y="4977427"/>
              <a:ext cx="754529" cy="495246"/>
            </a:xfrm>
            <a:custGeom>
              <a:avLst/>
              <a:gdLst/>
              <a:ahLst/>
              <a:cxnLst/>
              <a:rect l="l" t="t" r="r" b="b"/>
              <a:pathLst>
                <a:path w="754529" h="495246">
                  <a:moveTo>
                    <a:pt x="0" y="0"/>
                  </a:moveTo>
                  <a:lnTo>
                    <a:pt x="754529" y="0"/>
                  </a:lnTo>
                  <a:lnTo>
                    <a:pt x="754529" y="495246"/>
                  </a:lnTo>
                  <a:lnTo>
                    <a:pt x="0" y="495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4" name="TextBox 44"/>
            <p:cNvSpPr txBox="1"/>
            <p:nvPr/>
          </p:nvSpPr>
          <p:spPr>
            <a:xfrm>
              <a:off x="1417933" y="5539348"/>
              <a:ext cx="8376059" cy="586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0"/>
                </a:lnSpc>
              </a:pPr>
              <a:r>
                <a:rPr lang="en-US" sz="3216">
                  <a:solidFill>
                    <a:srgbClr val="000000"/>
                  </a:solidFill>
                  <a:ea typeface="Quicksand Bold"/>
                </a:rPr>
                <a:t>若有一方漏球則會輸掉遊戲</a:t>
              </a:r>
            </a:p>
          </p:txBody>
        </p:sp>
        <p:sp>
          <p:nvSpPr>
            <p:cNvPr id="45" name="Freeform 45"/>
            <p:cNvSpPr/>
            <p:nvPr/>
          </p:nvSpPr>
          <p:spPr>
            <a:xfrm>
              <a:off x="9630383" y="577624"/>
              <a:ext cx="1497374" cy="1798647"/>
            </a:xfrm>
            <a:custGeom>
              <a:avLst/>
              <a:gdLst/>
              <a:ahLst/>
              <a:cxnLst/>
              <a:rect l="l" t="t" r="r" b="b"/>
              <a:pathLst>
                <a:path w="1497374" h="1798647">
                  <a:moveTo>
                    <a:pt x="0" y="0"/>
                  </a:moveTo>
                  <a:lnTo>
                    <a:pt x="1497374" y="0"/>
                  </a:lnTo>
                  <a:lnTo>
                    <a:pt x="1497374" y="1798647"/>
                  </a:lnTo>
                  <a:lnTo>
                    <a:pt x="0" y="1798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0" y="-171450"/>
              <a:ext cx="5439585" cy="203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AD5545"/>
                  </a:solidFill>
                  <a:ea typeface="Paytone One Bold"/>
                </a:rPr>
                <a:t>合作版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581362" y="1806561"/>
              <a:ext cx="6395790" cy="757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81"/>
                </a:lnSpc>
              </a:pPr>
              <a:r>
                <a:rPr lang="en-US" sz="3415">
                  <a:solidFill>
                    <a:srgbClr val="AD5545"/>
                  </a:solidFill>
                  <a:ea typeface="Paytone One Bold"/>
                </a:rPr>
                <a:t>磚塊打完獲勝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144000" y="7783146"/>
            <a:ext cx="6665445" cy="2503854"/>
            <a:chOff x="0" y="0"/>
            <a:chExt cx="8887260" cy="3338471"/>
          </a:xfrm>
        </p:grpSpPr>
        <p:grpSp>
          <p:nvGrpSpPr>
            <p:cNvPr id="49" name="Group 49"/>
            <p:cNvGrpSpPr/>
            <p:nvPr/>
          </p:nvGrpSpPr>
          <p:grpSpPr>
            <a:xfrm>
              <a:off x="282615" y="420622"/>
              <a:ext cx="8604645" cy="1151403"/>
              <a:chOff x="0" y="0"/>
              <a:chExt cx="2602724" cy="34827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155782"/>
              <a:ext cx="8604645" cy="1151403"/>
              <a:chOff x="0" y="0"/>
              <a:chExt cx="2602724" cy="34827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Freeform 55"/>
            <p:cNvSpPr/>
            <p:nvPr/>
          </p:nvSpPr>
          <p:spPr>
            <a:xfrm>
              <a:off x="282615" y="0"/>
              <a:ext cx="640836" cy="420622"/>
            </a:xfrm>
            <a:custGeom>
              <a:avLst/>
              <a:gdLst/>
              <a:ahLst/>
              <a:cxnLst/>
              <a:rect l="l" t="t" r="r" b="b"/>
              <a:pathLst>
                <a:path w="640836" h="420622">
                  <a:moveTo>
                    <a:pt x="0" y="0"/>
                  </a:moveTo>
                  <a:lnTo>
                    <a:pt x="640836" y="0"/>
                  </a:lnTo>
                  <a:lnTo>
                    <a:pt x="640836" y="420622"/>
                  </a:lnTo>
                  <a:lnTo>
                    <a:pt x="0" y="420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6" name="Group 56"/>
            <p:cNvGrpSpPr/>
            <p:nvPr/>
          </p:nvGrpSpPr>
          <p:grpSpPr>
            <a:xfrm>
              <a:off x="282615" y="2187068"/>
              <a:ext cx="8604645" cy="1151403"/>
              <a:chOff x="0" y="0"/>
              <a:chExt cx="2602724" cy="348275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1922229"/>
              <a:ext cx="8604645" cy="1151403"/>
              <a:chOff x="0" y="0"/>
              <a:chExt cx="2602724" cy="348275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101600" y="-38100"/>
                <a:ext cx="2399524" cy="386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2" name="Freeform 62"/>
            <p:cNvSpPr/>
            <p:nvPr/>
          </p:nvSpPr>
          <p:spPr>
            <a:xfrm>
              <a:off x="282615" y="1766446"/>
              <a:ext cx="640836" cy="420622"/>
            </a:xfrm>
            <a:custGeom>
              <a:avLst/>
              <a:gdLst/>
              <a:ahLst/>
              <a:cxnLst/>
              <a:rect l="l" t="t" r="r" b="b"/>
              <a:pathLst>
                <a:path w="640836" h="420622">
                  <a:moveTo>
                    <a:pt x="0" y="0"/>
                  </a:moveTo>
                  <a:lnTo>
                    <a:pt x="640836" y="0"/>
                  </a:lnTo>
                  <a:lnTo>
                    <a:pt x="640836" y="420622"/>
                  </a:lnTo>
                  <a:lnTo>
                    <a:pt x="0" y="420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TextBox 63"/>
            <p:cNvSpPr txBox="1"/>
            <p:nvPr/>
          </p:nvSpPr>
          <p:spPr>
            <a:xfrm>
              <a:off x="745348" y="468247"/>
              <a:ext cx="7113948" cy="506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6"/>
                </a:lnSpc>
              </a:pPr>
              <a:r>
                <a:rPr lang="en-US" sz="2731">
                  <a:solidFill>
                    <a:srgbClr val="000000"/>
                  </a:solidFill>
                  <a:latin typeface="Quicksand Bold"/>
                  <a:ea typeface="Quicksand Bold"/>
                </a:rPr>
                <a:t>P1使用鍵盤上的ws鍵移動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886656" y="2234693"/>
              <a:ext cx="7113948" cy="506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6"/>
                </a:lnSpc>
              </a:pPr>
              <a:r>
                <a:rPr lang="en-US" sz="2731">
                  <a:solidFill>
                    <a:srgbClr val="000000"/>
                  </a:solidFill>
                  <a:latin typeface="Quicksand Bold"/>
                  <a:ea typeface="Quicksand Bold"/>
                </a:rPr>
                <a:t>P2使用鍵盤上的上下鍵移動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208321" y="8460985"/>
            <a:ext cx="3842480" cy="1594629"/>
          </a:xfrm>
          <a:custGeom>
            <a:avLst/>
            <a:gdLst/>
            <a:ahLst/>
            <a:cxnLst/>
            <a:rect l="l" t="t" r="r" b="b"/>
            <a:pathLst>
              <a:path w="3842480" h="1594629">
                <a:moveTo>
                  <a:pt x="0" y="0"/>
                </a:moveTo>
                <a:lnTo>
                  <a:pt x="3842481" y="0"/>
                </a:lnTo>
                <a:lnTo>
                  <a:pt x="3842481" y="1594630"/>
                </a:lnTo>
                <a:lnTo>
                  <a:pt x="0" y="15946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4222830" y="159703"/>
            <a:ext cx="487604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AD5545"/>
                </a:solidFill>
                <a:ea typeface="Paytone One Bold"/>
              </a:rPr>
              <a:t>規則講解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050802" y="8237331"/>
            <a:ext cx="5409136" cy="143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8385">
                <a:solidFill>
                  <a:srgbClr val="A64B23"/>
                </a:solidFill>
                <a:ea typeface="Paytone One Bold"/>
              </a:rPr>
              <a:t>操作模式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9098876" y="942975"/>
            <a:ext cx="1762387" cy="71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4133">
                <a:solidFill>
                  <a:srgbClr val="D4A349"/>
                </a:solidFill>
                <a:latin typeface="Paytone One Bold"/>
              </a:rPr>
              <a:t>Page2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59891"/>
            <a:ext cx="16230600" cy="6498409"/>
            <a:chOff x="0" y="0"/>
            <a:chExt cx="4274726" cy="1711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711515"/>
            </a:xfrm>
            <a:custGeom>
              <a:avLst/>
              <a:gdLst/>
              <a:ahLst/>
              <a:cxnLst/>
              <a:rect l="l" t="t" r="r" b="b"/>
              <a:pathLst>
                <a:path w="4274726" h="171151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87188"/>
                  </a:lnTo>
                  <a:cubicBezTo>
                    <a:pt x="4274726" y="1700624"/>
                    <a:pt x="4263834" y="1711515"/>
                    <a:pt x="4250399" y="1711515"/>
                  </a:cubicBezTo>
                  <a:lnTo>
                    <a:pt x="24327" y="1711515"/>
                  </a:lnTo>
                  <a:cubicBezTo>
                    <a:pt x="10891" y="1711515"/>
                    <a:pt x="0" y="1700624"/>
                    <a:pt x="0" y="168718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1749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067879">
            <a:off x="15046306" y="7691060"/>
            <a:ext cx="2484075" cy="3134480"/>
          </a:xfrm>
          <a:custGeom>
            <a:avLst/>
            <a:gdLst/>
            <a:ahLst/>
            <a:cxnLst/>
            <a:rect l="l" t="t" r="r" b="b"/>
            <a:pathLst>
              <a:path w="2484075" h="3134480">
                <a:moveTo>
                  <a:pt x="0" y="0"/>
                </a:moveTo>
                <a:lnTo>
                  <a:pt x="2484075" y="0"/>
                </a:lnTo>
                <a:lnTo>
                  <a:pt x="2484075" y="3134480"/>
                </a:lnTo>
                <a:lnTo>
                  <a:pt x="0" y="313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063775">
            <a:off x="729149" y="2068980"/>
            <a:ext cx="1806132" cy="1934278"/>
          </a:xfrm>
          <a:custGeom>
            <a:avLst/>
            <a:gdLst/>
            <a:ahLst/>
            <a:cxnLst/>
            <a:rect l="l" t="t" r="r" b="b"/>
            <a:pathLst>
              <a:path w="1806132" h="1934278">
                <a:moveTo>
                  <a:pt x="0" y="0"/>
                </a:moveTo>
                <a:lnTo>
                  <a:pt x="1806132" y="0"/>
                </a:lnTo>
                <a:lnTo>
                  <a:pt x="1806132" y="1934278"/>
                </a:lnTo>
                <a:lnTo>
                  <a:pt x="0" y="1934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73542" y="4189810"/>
            <a:ext cx="1237238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main:</a:t>
            </a:r>
          </a:p>
        </p:txBody>
      </p:sp>
      <p:sp>
        <p:nvSpPr>
          <p:cNvPr id="10" name="Freeform 10"/>
          <p:cNvSpPr/>
          <p:nvPr/>
        </p:nvSpPr>
        <p:spPr>
          <a:xfrm>
            <a:off x="5082719" y="4399554"/>
            <a:ext cx="1098744" cy="311769"/>
          </a:xfrm>
          <a:custGeom>
            <a:avLst/>
            <a:gdLst/>
            <a:ahLst/>
            <a:cxnLst/>
            <a:rect l="l" t="t" r="r" b="b"/>
            <a:pathLst>
              <a:path w="1098744" h="311769">
                <a:moveTo>
                  <a:pt x="0" y="0"/>
                </a:moveTo>
                <a:lnTo>
                  <a:pt x="1098744" y="0"/>
                </a:lnTo>
                <a:lnTo>
                  <a:pt x="1098744" y="311769"/>
                </a:lnTo>
                <a:lnTo>
                  <a:pt x="0" y="31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63180" y="4169391"/>
            <a:ext cx="129406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menu</a:t>
            </a:r>
          </a:p>
        </p:txBody>
      </p:sp>
      <p:sp>
        <p:nvSpPr>
          <p:cNvPr id="12" name="Freeform 12"/>
          <p:cNvSpPr/>
          <p:nvPr/>
        </p:nvSpPr>
        <p:spPr>
          <a:xfrm rot="856759">
            <a:off x="5060932" y="4828806"/>
            <a:ext cx="1098744" cy="311769"/>
          </a:xfrm>
          <a:custGeom>
            <a:avLst/>
            <a:gdLst/>
            <a:ahLst/>
            <a:cxnLst/>
            <a:rect l="l" t="t" r="r" b="b"/>
            <a:pathLst>
              <a:path w="1098744" h="311769">
                <a:moveTo>
                  <a:pt x="0" y="0"/>
                </a:moveTo>
                <a:lnTo>
                  <a:pt x="1098744" y="0"/>
                </a:lnTo>
                <a:lnTo>
                  <a:pt x="1098744" y="311768"/>
                </a:lnTo>
                <a:lnTo>
                  <a:pt x="0" y="311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98856">
            <a:off x="5061088" y="3975334"/>
            <a:ext cx="1098744" cy="311769"/>
          </a:xfrm>
          <a:custGeom>
            <a:avLst/>
            <a:gdLst/>
            <a:ahLst/>
            <a:cxnLst/>
            <a:rect l="l" t="t" r="r" b="b"/>
            <a:pathLst>
              <a:path w="1098744" h="311769">
                <a:moveTo>
                  <a:pt x="0" y="0"/>
                </a:moveTo>
                <a:lnTo>
                  <a:pt x="1098743" y="0"/>
                </a:lnTo>
                <a:lnTo>
                  <a:pt x="1098743" y="311768"/>
                </a:lnTo>
                <a:lnTo>
                  <a:pt x="0" y="311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4176">
            <a:off x="8963438" y="3605745"/>
            <a:ext cx="1098744" cy="311769"/>
          </a:xfrm>
          <a:custGeom>
            <a:avLst/>
            <a:gdLst/>
            <a:ahLst/>
            <a:cxnLst/>
            <a:rect l="l" t="t" r="r" b="b"/>
            <a:pathLst>
              <a:path w="1098744" h="311769">
                <a:moveTo>
                  <a:pt x="0" y="0"/>
                </a:moveTo>
                <a:lnTo>
                  <a:pt x="1098744" y="0"/>
                </a:lnTo>
                <a:lnTo>
                  <a:pt x="1098744" y="311768"/>
                </a:lnTo>
                <a:lnTo>
                  <a:pt x="0" y="311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20387">
            <a:off x="8962959" y="4045126"/>
            <a:ext cx="1098744" cy="311769"/>
          </a:xfrm>
          <a:custGeom>
            <a:avLst/>
            <a:gdLst/>
            <a:ahLst/>
            <a:cxnLst/>
            <a:rect l="l" t="t" r="r" b="b"/>
            <a:pathLst>
              <a:path w="1098744" h="311769">
                <a:moveTo>
                  <a:pt x="0" y="0"/>
                </a:moveTo>
                <a:lnTo>
                  <a:pt x="1098743" y="0"/>
                </a:lnTo>
                <a:lnTo>
                  <a:pt x="1098743" y="311768"/>
                </a:lnTo>
                <a:lnTo>
                  <a:pt x="0" y="3117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958001" y="1040946"/>
            <a:ext cx="62494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765F"/>
                </a:solidFill>
                <a:ea typeface="Paytone One Bold"/>
              </a:rPr>
              <a:t>程式架構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28547" y="3535483"/>
            <a:ext cx="247431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startgame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81463" y="4801851"/>
            <a:ext cx="3508849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setting(mode)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28547" y="4169391"/>
            <a:ext cx="973504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rule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078927" y="3233045"/>
            <a:ext cx="576097" cy="576097"/>
            <a:chOff x="0" y="0"/>
            <a:chExt cx="768129" cy="7681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8129" cy="768129"/>
            </a:xfrm>
            <a:custGeom>
              <a:avLst/>
              <a:gdLst/>
              <a:ahLst/>
              <a:cxnLst/>
              <a:rect l="l" t="t" r="r" b="b"/>
              <a:pathLst>
                <a:path w="768129" h="768129">
                  <a:moveTo>
                    <a:pt x="0" y="0"/>
                  </a:moveTo>
                  <a:lnTo>
                    <a:pt x="768129" y="0"/>
                  </a:lnTo>
                  <a:lnTo>
                    <a:pt x="768129" y="768129"/>
                  </a:lnTo>
                  <a:lnTo>
                    <a:pt x="0" y="768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3486" y="-37575"/>
              <a:ext cx="598599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Quicksand 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89411" y="4044831"/>
            <a:ext cx="576097" cy="576097"/>
            <a:chOff x="0" y="0"/>
            <a:chExt cx="768129" cy="7681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8129" cy="768129"/>
            </a:xfrm>
            <a:custGeom>
              <a:avLst/>
              <a:gdLst/>
              <a:ahLst/>
              <a:cxnLst/>
              <a:rect l="l" t="t" r="r" b="b"/>
              <a:pathLst>
                <a:path w="768129" h="768129">
                  <a:moveTo>
                    <a:pt x="0" y="0"/>
                  </a:moveTo>
                  <a:lnTo>
                    <a:pt x="768129" y="0"/>
                  </a:lnTo>
                  <a:lnTo>
                    <a:pt x="768129" y="768129"/>
                  </a:lnTo>
                  <a:lnTo>
                    <a:pt x="0" y="768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83486" y="-37575"/>
              <a:ext cx="598599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Quicksand 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542379" y="4232279"/>
            <a:ext cx="576097" cy="576097"/>
            <a:chOff x="0" y="0"/>
            <a:chExt cx="768129" cy="7681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8129" cy="768129"/>
            </a:xfrm>
            <a:custGeom>
              <a:avLst/>
              <a:gdLst/>
              <a:ahLst/>
              <a:cxnLst/>
              <a:rect l="l" t="t" r="r" b="b"/>
              <a:pathLst>
                <a:path w="768129" h="768129">
                  <a:moveTo>
                    <a:pt x="0" y="0"/>
                  </a:moveTo>
                  <a:lnTo>
                    <a:pt x="768129" y="0"/>
                  </a:lnTo>
                  <a:lnTo>
                    <a:pt x="768129" y="768129"/>
                  </a:lnTo>
                  <a:lnTo>
                    <a:pt x="0" y="768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83486" y="-37575"/>
              <a:ext cx="598599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Quicksand Bold"/>
                </a:rPr>
                <a:t>1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42379" y="5684168"/>
            <a:ext cx="576097" cy="576097"/>
            <a:chOff x="0" y="0"/>
            <a:chExt cx="768129" cy="7681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8129" cy="768129"/>
            </a:xfrm>
            <a:custGeom>
              <a:avLst/>
              <a:gdLst/>
              <a:ahLst/>
              <a:cxnLst/>
              <a:rect l="l" t="t" r="r" b="b"/>
              <a:pathLst>
                <a:path w="768129" h="768129">
                  <a:moveTo>
                    <a:pt x="0" y="0"/>
                  </a:moveTo>
                  <a:lnTo>
                    <a:pt x="768129" y="0"/>
                  </a:lnTo>
                  <a:lnTo>
                    <a:pt x="768129" y="768129"/>
                  </a:lnTo>
                  <a:lnTo>
                    <a:pt x="0" y="768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83486" y="-37575"/>
              <a:ext cx="598599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Quicksand Bold"/>
                </a:rPr>
                <a:t>2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222259" y="5662447"/>
            <a:ext cx="1237238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final: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72310" y="5669598"/>
            <a:ext cx="186233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board</a:t>
            </a:r>
            <a:r>
              <a:rPr lang="en-US" sz="3600">
                <a:solidFill>
                  <a:srgbClr val="2F5F98"/>
                </a:solidFill>
                <a:latin typeface="Quicksand Bold"/>
              </a:rPr>
              <a:t>x2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18007" y="5684659"/>
            <a:ext cx="186233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ball</a:t>
            </a:r>
            <a:r>
              <a:rPr lang="en-US" sz="3600">
                <a:solidFill>
                  <a:srgbClr val="2F5F98"/>
                </a:solidFill>
                <a:latin typeface="Quicksand Bold"/>
              </a:rPr>
              <a:t>x2</a:t>
            </a:r>
          </a:p>
        </p:txBody>
      </p:sp>
      <p:sp>
        <p:nvSpPr>
          <p:cNvPr id="35" name="Freeform 35"/>
          <p:cNvSpPr/>
          <p:nvPr/>
        </p:nvSpPr>
        <p:spPr>
          <a:xfrm>
            <a:off x="7703367" y="5896693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8451666" y="5654916"/>
            <a:ext cx="2302497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ballrun</a:t>
            </a:r>
            <a:r>
              <a:rPr lang="en-US" sz="3600">
                <a:solidFill>
                  <a:srgbClr val="2F5F98"/>
                </a:solidFill>
                <a:latin typeface="Quicksand Bold"/>
              </a:rPr>
              <a:t>x2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655959" y="5640235"/>
            <a:ext cx="220838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boundary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832812" y="5684659"/>
            <a:ext cx="2065506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Readkey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758092" y="4406265"/>
            <a:ext cx="20402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win/lose</a:t>
            </a:r>
          </a:p>
        </p:txBody>
      </p:sp>
      <p:sp>
        <p:nvSpPr>
          <p:cNvPr id="40" name="Freeform 40"/>
          <p:cNvSpPr/>
          <p:nvPr/>
        </p:nvSpPr>
        <p:spPr>
          <a:xfrm>
            <a:off x="5406028" y="5891157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1" y="0"/>
                </a:lnTo>
                <a:lnTo>
                  <a:pt x="835121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754162" y="5881632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3931015" y="5891157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 rot="-5400000">
            <a:off x="15470315" y="5364024"/>
            <a:ext cx="615774" cy="174726"/>
          </a:xfrm>
          <a:custGeom>
            <a:avLst/>
            <a:gdLst/>
            <a:ahLst/>
            <a:cxnLst/>
            <a:rect l="l" t="t" r="r" b="b"/>
            <a:pathLst>
              <a:path w="615774" h="174726">
                <a:moveTo>
                  <a:pt x="0" y="0"/>
                </a:moveTo>
                <a:lnTo>
                  <a:pt x="615773" y="0"/>
                </a:lnTo>
                <a:lnTo>
                  <a:pt x="615773" y="174726"/>
                </a:lnTo>
                <a:lnTo>
                  <a:pt x="0" y="174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542379" y="6865877"/>
            <a:ext cx="576097" cy="576097"/>
            <a:chOff x="0" y="0"/>
            <a:chExt cx="768129" cy="76812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68129" cy="768129"/>
            </a:xfrm>
            <a:custGeom>
              <a:avLst/>
              <a:gdLst/>
              <a:ahLst/>
              <a:cxnLst/>
              <a:rect l="l" t="t" r="r" b="b"/>
              <a:pathLst>
                <a:path w="768129" h="768129">
                  <a:moveTo>
                    <a:pt x="0" y="0"/>
                  </a:moveTo>
                  <a:lnTo>
                    <a:pt x="768129" y="0"/>
                  </a:lnTo>
                  <a:lnTo>
                    <a:pt x="768129" y="768129"/>
                  </a:lnTo>
                  <a:lnTo>
                    <a:pt x="0" y="768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6"/>
            <p:cNvSpPr txBox="1"/>
            <p:nvPr/>
          </p:nvSpPr>
          <p:spPr>
            <a:xfrm>
              <a:off x="83486" y="-37575"/>
              <a:ext cx="598599" cy="78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Quicksand Bold"/>
                </a:rPr>
                <a:t>3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2264017" y="6808727"/>
            <a:ext cx="1324408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final1: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731300" y="6823598"/>
            <a:ext cx="186233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board</a:t>
            </a:r>
            <a:r>
              <a:rPr lang="en-US" sz="3600">
                <a:solidFill>
                  <a:srgbClr val="2F5F98"/>
                </a:solidFill>
                <a:latin typeface="Quicksand Bold"/>
              </a:rPr>
              <a:t>x2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565182" y="6805223"/>
            <a:ext cx="931166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ball</a:t>
            </a:r>
          </a:p>
        </p:txBody>
      </p:sp>
      <p:sp>
        <p:nvSpPr>
          <p:cNvPr id="50" name="Freeform 50"/>
          <p:cNvSpPr/>
          <p:nvPr/>
        </p:nvSpPr>
        <p:spPr>
          <a:xfrm>
            <a:off x="7544370" y="7035632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8446167" y="6808536"/>
            <a:ext cx="1690517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ballrun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152780" y="6793855"/>
            <a:ext cx="2208381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boundary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4435595" y="8031519"/>
            <a:ext cx="20402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score</a:t>
            </a:r>
          </a:p>
        </p:txBody>
      </p:sp>
      <p:sp>
        <p:nvSpPr>
          <p:cNvPr id="54" name="Freeform 54"/>
          <p:cNvSpPr/>
          <p:nvPr/>
        </p:nvSpPr>
        <p:spPr>
          <a:xfrm>
            <a:off x="5663385" y="7030096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0184308" y="7035632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14410309" y="6808536"/>
            <a:ext cx="2065506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Quicksand Bold"/>
              </a:rPr>
              <a:t>Readkey</a:t>
            </a:r>
          </a:p>
        </p:txBody>
      </p:sp>
      <p:sp>
        <p:nvSpPr>
          <p:cNvPr id="57" name="Freeform 57"/>
          <p:cNvSpPr/>
          <p:nvPr/>
        </p:nvSpPr>
        <p:spPr>
          <a:xfrm>
            <a:off x="13441837" y="7035632"/>
            <a:ext cx="835122" cy="236966"/>
          </a:xfrm>
          <a:custGeom>
            <a:avLst/>
            <a:gdLst/>
            <a:ahLst/>
            <a:cxnLst/>
            <a:rect l="l" t="t" r="r" b="b"/>
            <a:pathLst>
              <a:path w="835122" h="236966">
                <a:moveTo>
                  <a:pt x="0" y="0"/>
                </a:moveTo>
                <a:lnTo>
                  <a:pt x="835122" y="0"/>
                </a:lnTo>
                <a:lnTo>
                  <a:pt x="835122" y="236966"/>
                </a:lnTo>
                <a:lnTo>
                  <a:pt x="0" y="236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 rot="5400000">
            <a:off x="15097598" y="7645179"/>
            <a:ext cx="690928" cy="196051"/>
          </a:xfrm>
          <a:custGeom>
            <a:avLst/>
            <a:gdLst/>
            <a:ahLst/>
            <a:cxnLst/>
            <a:rect l="l" t="t" r="r" b="b"/>
            <a:pathLst>
              <a:path w="690928" h="196051">
                <a:moveTo>
                  <a:pt x="0" y="0"/>
                </a:moveTo>
                <a:lnTo>
                  <a:pt x="690928" y="0"/>
                </a:lnTo>
                <a:lnTo>
                  <a:pt x="690928" y="196051"/>
                </a:lnTo>
                <a:lnTo>
                  <a:pt x="0" y="1960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7496348" y="1894899"/>
            <a:ext cx="1762387" cy="71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4133">
                <a:solidFill>
                  <a:srgbClr val="D4A349"/>
                </a:solidFill>
                <a:latin typeface="Paytone One Bold"/>
              </a:rPr>
              <a:t>Page3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3855" y="-2556703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5" y="0"/>
                </a:lnTo>
                <a:lnTo>
                  <a:pt x="19461855" y="7890897"/>
                </a:lnTo>
                <a:lnTo>
                  <a:pt x="0" y="789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19282" y="857250"/>
            <a:ext cx="6249436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765F"/>
                </a:solidFill>
                <a:ea typeface="Paytone One Bold"/>
              </a:rPr>
              <a:t>問題與解決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3440" y="5143500"/>
            <a:ext cx="8738564" cy="1847419"/>
            <a:chOff x="0" y="0"/>
            <a:chExt cx="11651418" cy="24632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51418" cy="2463225"/>
            </a:xfrm>
            <a:custGeom>
              <a:avLst/>
              <a:gdLst/>
              <a:ahLst/>
              <a:cxnLst/>
              <a:rect l="l" t="t" r="r" b="b"/>
              <a:pathLst>
                <a:path w="11651418" h="2463225">
                  <a:moveTo>
                    <a:pt x="0" y="0"/>
                  </a:moveTo>
                  <a:lnTo>
                    <a:pt x="11651418" y="0"/>
                  </a:lnTo>
                  <a:lnTo>
                    <a:pt x="11651418" y="2463225"/>
                  </a:lnTo>
                  <a:lnTo>
                    <a:pt x="0" y="246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118627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757436" y="384955"/>
              <a:ext cx="9793347" cy="1655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路徑問題: 球只會依照固定路徑行走</a:t>
              </a:r>
            </a:p>
            <a:p>
              <a:pPr>
                <a:lnSpc>
                  <a:spcPts val="3373"/>
                </a:lnSpc>
              </a:pPr>
              <a:endParaRPr lang="en-US" sz="2409">
                <a:solidFill>
                  <a:srgbClr val="000000"/>
                </a:solidFill>
                <a:latin typeface="Quicksand Bold"/>
                <a:ea typeface="Quicksand Bold"/>
              </a:endParaRPr>
            </a:p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解決方案: 當球和板子兩側碰撞時速度改變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9215"/>
              <a:ext cx="1855901" cy="15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3"/>
                </a:lnSpc>
              </a:pPr>
              <a:r>
                <a:rPr lang="en-US" sz="7066">
                  <a:solidFill>
                    <a:srgbClr val="000000"/>
                  </a:solidFill>
                  <a:latin typeface="Paytone One Bold"/>
                </a:rPr>
                <a:t>2.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3440" y="2898758"/>
            <a:ext cx="8738564" cy="1847419"/>
            <a:chOff x="0" y="0"/>
            <a:chExt cx="11651418" cy="24632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51418" cy="2463225"/>
            </a:xfrm>
            <a:custGeom>
              <a:avLst/>
              <a:gdLst/>
              <a:ahLst/>
              <a:cxnLst/>
              <a:rect l="l" t="t" r="r" b="b"/>
              <a:pathLst>
                <a:path w="11651418" h="2463225">
                  <a:moveTo>
                    <a:pt x="0" y="0"/>
                  </a:moveTo>
                  <a:lnTo>
                    <a:pt x="11651418" y="0"/>
                  </a:lnTo>
                  <a:lnTo>
                    <a:pt x="11651418" y="2463225"/>
                  </a:lnTo>
                  <a:lnTo>
                    <a:pt x="0" y="246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118627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638032" y="384955"/>
              <a:ext cx="9793347" cy="1655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邊界問題: 板子會超出視窗或遊戲整體與視窗間有空隙</a:t>
              </a:r>
            </a:p>
            <a:p>
              <a:pPr>
                <a:lnSpc>
                  <a:spcPts val="3373"/>
                </a:lnSpc>
              </a:pPr>
              <a:endParaRPr lang="en-US" sz="2409">
                <a:solidFill>
                  <a:srgbClr val="000000"/>
                </a:solidFill>
                <a:latin typeface="Quicksand Bold"/>
                <a:ea typeface="Quicksand Bold"/>
              </a:endParaRPr>
            </a:p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解決方案: 將球和磚塊的起始位置向下移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9705"/>
              <a:ext cx="1855901" cy="15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3"/>
                </a:lnSpc>
              </a:pPr>
              <a:r>
                <a:rPr lang="en-US" sz="7066">
                  <a:solidFill>
                    <a:srgbClr val="000000"/>
                  </a:solidFill>
                  <a:latin typeface="Paytone One Bold"/>
                </a:rPr>
                <a:t>1.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3440" y="7467169"/>
            <a:ext cx="8738564" cy="1847419"/>
            <a:chOff x="0" y="0"/>
            <a:chExt cx="11651418" cy="24632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51418" cy="2463225"/>
            </a:xfrm>
            <a:custGeom>
              <a:avLst/>
              <a:gdLst/>
              <a:ahLst/>
              <a:cxnLst/>
              <a:rect l="l" t="t" r="r" b="b"/>
              <a:pathLst>
                <a:path w="11651418" h="2463225">
                  <a:moveTo>
                    <a:pt x="0" y="0"/>
                  </a:moveTo>
                  <a:lnTo>
                    <a:pt x="11651418" y="0"/>
                  </a:lnTo>
                  <a:lnTo>
                    <a:pt x="11651418" y="2463225"/>
                  </a:lnTo>
                  <a:lnTo>
                    <a:pt x="0" y="246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118627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660296" y="384955"/>
              <a:ext cx="9793347" cy="1655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環境問題: 無法用.model、int 21h解決讀取按鍵的問題</a:t>
              </a:r>
            </a:p>
            <a:p>
              <a:pPr>
                <a:lnSpc>
                  <a:spcPts val="3373"/>
                </a:lnSpc>
              </a:pPr>
              <a:endParaRPr lang="en-US" sz="2409">
                <a:solidFill>
                  <a:srgbClr val="000000"/>
                </a:solidFill>
                <a:latin typeface="Quicksand Bold"/>
                <a:ea typeface="Quicksand Bold"/>
              </a:endParaRPr>
            </a:p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解決方案: 用call Readkey做代替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9215"/>
              <a:ext cx="1855901" cy="15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3"/>
                </a:lnSpc>
              </a:pPr>
              <a:r>
                <a:rPr lang="en-US" sz="7066">
                  <a:solidFill>
                    <a:srgbClr val="000000"/>
                  </a:solidFill>
                  <a:latin typeface="Paytone One Bold"/>
                </a:rPr>
                <a:t>3.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18298" y="2898758"/>
            <a:ext cx="8738564" cy="1847419"/>
            <a:chOff x="0" y="0"/>
            <a:chExt cx="11651418" cy="24632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51418" cy="2463225"/>
            </a:xfrm>
            <a:custGeom>
              <a:avLst/>
              <a:gdLst/>
              <a:ahLst/>
              <a:cxnLst/>
              <a:rect l="l" t="t" r="r" b="b"/>
              <a:pathLst>
                <a:path w="11651418" h="2463225">
                  <a:moveTo>
                    <a:pt x="0" y="0"/>
                  </a:moveTo>
                  <a:lnTo>
                    <a:pt x="11651418" y="0"/>
                  </a:lnTo>
                  <a:lnTo>
                    <a:pt x="11651418" y="2463225"/>
                  </a:lnTo>
                  <a:lnTo>
                    <a:pt x="0" y="246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118627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855901" y="384955"/>
              <a:ext cx="9793347" cy="1655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碰撞問題: 如何判斷球和磚塊或板子碰撞</a:t>
              </a:r>
            </a:p>
            <a:p>
              <a:pPr>
                <a:lnSpc>
                  <a:spcPts val="3373"/>
                </a:lnSpc>
              </a:pPr>
              <a:endParaRPr lang="en-US" sz="2409">
                <a:solidFill>
                  <a:srgbClr val="000000"/>
                </a:solidFill>
                <a:latin typeface="Quicksand Bold"/>
                <a:ea typeface="Quicksand Bold"/>
              </a:endParaRPr>
            </a:p>
            <a:p>
              <a:pPr>
                <a:lnSpc>
                  <a:spcPts val="3373"/>
                </a:lnSpc>
              </a:pPr>
              <a:r>
                <a:rPr lang="en-US" sz="2409">
                  <a:solidFill>
                    <a:srgbClr val="000000"/>
                  </a:solidFill>
                  <a:latin typeface="Quicksand Bold"/>
                  <a:ea typeface="Quicksand Bold"/>
                </a:rPr>
                <a:t>解決方案: 偵測球的下一秒位置上有沒有磚塊存在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89215"/>
              <a:ext cx="1855901" cy="15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3"/>
                </a:lnSpc>
              </a:pPr>
              <a:r>
                <a:rPr lang="en-US" sz="7066">
                  <a:solidFill>
                    <a:srgbClr val="000000"/>
                  </a:solidFill>
                  <a:latin typeface="Paytone One Bold"/>
                </a:rPr>
                <a:t>4.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18298" y="5143500"/>
            <a:ext cx="8738564" cy="1847419"/>
            <a:chOff x="0" y="0"/>
            <a:chExt cx="11651418" cy="24632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651418" cy="2463225"/>
            </a:xfrm>
            <a:custGeom>
              <a:avLst/>
              <a:gdLst/>
              <a:ahLst/>
              <a:cxnLst/>
              <a:rect l="l" t="t" r="r" b="b"/>
              <a:pathLst>
                <a:path w="11651418" h="2463225">
                  <a:moveTo>
                    <a:pt x="0" y="0"/>
                  </a:moveTo>
                  <a:lnTo>
                    <a:pt x="11651418" y="0"/>
                  </a:lnTo>
                  <a:lnTo>
                    <a:pt x="11651418" y="2463225"/>
                  </a:lnTo>
                  <a:lnTo>
                    <a:pt x="0" y="246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118627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632025" y="427101"/>
              <a:ext cx="9825114" cy="1561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7"/>
                </a:lnSpc>
              </a:pPr>
              <a:r>
                <a:rPr lang="en-US" sz="2255">
                  <a:solidFill>
                    <a:srgbClr val="000000"/>
                  </a:solidFill>
                  <a:latin typeface="Quicksand Bold"/>
                  <a:ea typeface="Quicksand Bold"/>
                </a:rPr>
                <a:t>球顯示問題: 改變球的速度使得畫面無法完美顯示球的路徑</a:t>
              </a:r>
            </a:p>
            <a:p>
              <a:pPr>
                <a:lnSpc>
                  <a:spcPts val="3157"/>
                </a:lnSpc>
              </a:pPr>
              <a:endParaRPr lang="en-US" sz="2255">
                <a:solidFill>
                  <a:srgbClr val="000000"/>
                </a:solidFill>
                <a:latin typeface="Quicksand Bold"/>
                <a:ea typeface="Quicksand Bold"/>
              </a:endParaRPr>
            </a:p>
            <a:p>
              <a:pPr>
                <a:lnSpc>
                  <a:spcPts val="3157"/>
                </a:lnSpc>
              </a:pPr>
              <a:r>
                <a:rPr lang="en-US" sz="2255">
                  <a:solidFill>
                    <a:srgbClr val="000000"/>
                  </a:solidFill>
                  <a:latin typeface="Quicksand Bold"/>
                  <a:ea typeface="Quicksand Bold"/>
                </a:rPr>
                <a:t>解決方案: 跑空迴圈以拉長畫面間的間隔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9215"/>
              <a:ext cx="1855901" cy="15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3"/>
                </a:lnSpc>
              </a:pPr>
              <a:r>
                <a:rPr lang="en-US" sz="7066">
                  <a:solidFill>
                    <a:srgbClr val="000000"/>
                  </a:solidFill>
                  <a:latin typeface="Paytone One Bold"/>
                </a:rPr>
                <a:t>5.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18298" y="7467169"/>
            <a:ext cx="8738564" cy="1847419"/>
            <a:chOff x="0" y="0"/>
            <a:chExt cx="11651418" cy="24632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651418" cy="2463225"/>
            </a:xfrm>
            <a:custGeom>
              <a:avLst/>
              <a:gdLst/>
              <a:ahLst/>
              <a:cxnLst/>
              <a:rect l="l" t="t" r="r" b="b"/>
              <a:pathLst>
                <a:path w="11651418" h="2463225">
                  <a:moveTo>
                    <a:pt x="0" y="0"/>
                  </a:moveTo>
                  <a:lnTo>
                    <a:pt x="11651418" y="0"/>
                  </a:lnTo>
                  <a:lnTo>
                    <a:pt x="11651418" y="2463225"/>
                  </a:lnTo>
                  <a:lnTo>
                    <a:pt x="0" y="2463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b="-118627"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632025" y="427101"/>
              <a:ext cx="9825114" cy="1561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7"/>
                </a:lnSpc>
              </a:pPr>
              <a:r>
                <a:rPr lang="en-US" sz="2255">
                  <a:solidFill>
                    <a:srgbClr val="000000"/>
                  </a:solidFill>
                  <a:latin typeface="Quicksand Bold"/>
                  <a:ea typeface="Quicksand Bold"/>
                </a:rPr>
                <a:t>初始化問題: 重玩遊戲時會用到之前的順序</a:t>
              </a:r>
            </a:p>
            <a:p>
              <a:pPr>
                <a:lnSpc>
                  <a:spcPts val="3157"/>
                </a:lnSpc>
              </a:pPr>
              <a:endParaRPr lang="en-US" sz="2255">
                <a:solidFill>
                  <a:srgbClr val="000000"/>
                </a:solidFill>
                <a:latin typeface="Quicksand Bold"/>
                <a:ea typeface="Quicksand Bold"/>
              </a:endParaRPr>
            </a:p>
            <a:p>
              <a:pPr>
                <a:lnSpc>
                  <a:spcPts val="3157"/>
                </a:lnSpc>
              </a:pPr>
              <a:r>
                <a:rPr lang="en-US" sz="2255">
                  <a:solidFill>
                    <a:srgbClr val="000000"/>
                  </a:solidFill>
                  <a:latin typeface="Quicksand Bold"/>
                  <a:ea typeface="Quicksand Bold"/>
                </a:rPr>
                <a:t>解決方案: 每個asm檔都各自初始化一次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89215"/>
              <a:ext cx="1855901" cy="1562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93"/>
                </a:lnSpc>
              </a:pPr>
              <a:r>
                <a:rPr lang="en-US" sz="7066">
                  <a:solidFill>
                    <a:srgbClr val="000000"/>
                  </a:solidFill>
                  <a:latin typeface="Paytone One Bold"/>
                </a:rPr>
                <a:t>6.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268718" y="1640522"/>
            <a:ext cx="1762387" cy="71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4133">
                <a:solidFill>
                  <a:srgbClr val="D4A349"/>
                </a:solidFill>
                <a:latin typeface="Paytone One Bold"/>
              </a:rPr>
              <a:t>Page4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6460" y="2307655"/>
            <a:ext cx="8542692" cy="6150738"/>
          </a:xfrm>
          <a:custGeom>
            <a:avLst/>
            <a:gdLst/>
            <a:ahLst/>
            <a:cxnLst/>
            <a:rect l="l" t="t" r="r" b="b"/>
            <a:pathLst>
              <a:path w="8542692" h="6150738">
                <a:moveTo>
                  <a:pt x="0" y="0"/>
                </a:moveTo>
                <a:lnTo>
                  <a:pt x="8542692" y="0"/>
                </a:lnTo>
                <a:lnTo>
                  <a:pt x="8542692" y="6150739"/>
                </a:lnTo>
                <a:lnTo>
                  <a:pt x="0" y="6150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1308" y="2307655"/>
            <a:ext cx="8542692" cy="6150738"/>
          </a:xfrm>
          <a:custGeom>
            <a:avLst/>
            <a:gdLst/>
            <a:ahLst/>
            <a:cxnLst/>
            <a:rect l="l" t="t" r="r" b="b"/>
            <a:pathLst>
              <a:path w="8542692" h="6150738">
                <a:moveTo>
                  <a:pt x="0" y="0"/>
                </a:moveTo>
                <a:lnTo>
                  <a:pt x="8542692" y="0"/>
                </a:lnTo>
                <a:lnTo>
                  <a:pt x="8542692" y="6150739"/>
                </a:lnTo>
                <a:lnTo>
                  <a:pt x="0" y="6150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23068" y="2541504"/>
            <a:ext cx="3629286" cy="478375"/>
            <a:chOff x="0" y="0"/>
            <a:chExt cx="4839048" cy="6378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4839048" cy="704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"/>
                </a:rPr>
                <a:t>.                                   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7415" y="-66675"/>
              <a:ext cx="3556804" cy="704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A64B23"/>
                  </a:solidFill>
                  <a:ea typeface="Paytone One Bold"/>
                </a:rPr>
                <a:t>分工表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85665" y="3692051"/>
            <a:ext cx="2808725" cy="62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9"/>
              </a:lnSpc>
            </a:pPr>
            <a:r>
              <a:rPr lang="en-US" sz="3728">
                <a:solidFill>
                  <a:srgbClr val="000000"/>
                </a:solidFill>
                <a:latin typeface="Quicksand Bold"/>
              </a:rPr>
              <a:t>Irvine32.inc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8788" y="2923409"/>
            <a:ext cx="5537845" cy="553784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283861" y="2541504"/>
            <a:ext cx="3177586" cy="478375"/>
            <a:chOff x="0" y="0"/>
            <a:chExt cx="4236782" cy="63783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4236782" cy="704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000000"/>
                  </a:solidFill>
                  <a:latin typeface="Paytone One"/>
                </a:rPr>
                <a:t>.                                   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74219" y="-66675"/>
              <a:ext cx="3114126" cy="704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16"/>
                </a:lnSpc>
              </a:pPr>
              <a:r>
                <a:rPr lang="en-US" sz="3154">
                  <a:solidFill>
                    <a:srgbClr val="A64B23"/>
                  </a:solidFill>
                  <a:ea typeface="Paytone One Bold"/>
                </a:rPr>
                <a:t>函式庫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496913" y="1908497"/>
            <a:ext cx="1762387" cy="71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87"/>
              </a:lnSpc>
            </a:pPr>
            <a:r>
              <a:rPr lang="en-US" sz="4133">
                <a:solidFill>
                  <a:srgbClr val="D4A349"/>
                </a:solidFill>
                <a:latin typeface="Paytone One Bold"/>
              </a:rPr>
              <a:t>Page5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5665" y="4514358"/>
            <a:ext cx="2808725" cy="62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19"/>
              </a:lnSpc>
            </a:pPr>
            <a:r>
              <a:rPr lang="en-US" sz="3728">
                <a:solidFill>
                  <a:srgbClr val="000000"/>
                </a:solidFill>
                <a:latin typeface="Quicksand Bold"/>
              </a:rPr>
              <a:t>.stack 200h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3014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60" y="0"/>
                </a:lnTo>
                <a:lnTo>
                  <a:pt x="10602160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6596" y="0"/>
            <a:ext cx="782104" cy="3400454"/>
          </a:xfrm>
          <a:custGeom>
            <a:avLst/>
            <a:gdLst/>
            <a:ahLst/>
            <a:cxnLst/>
            <a:rect l="l" t="t" r="r" b="b"/>
            <a:pathLst>
              <a:path w="782104" h="3400454">
                <a:moveTo>
                  <a:pt x="0" y="0"/>
                </a:moveTo>
                <a:lnTo>
                  <a:pt x="782104" y="0"/>
                </a:lnTo>
                <a:lnTo>
                  <a:pt x="782104" y="3400454"/>
                </a:lnTo>
                <a:lnTo>
                  <a:pt x="0" y="3400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59146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59" y="0"/>
                </a:lnTo>
                <a:lnTo>
                  <a:pt x="10602159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416962" y="-714612"/>
            <a:ext cx="3684676" cy="3486625"/>
          </a:xfrm>
          <a:custGeom>
            <a:avLst/>
            <a:gdLst/>
            <a:ahLst/>
            <a:cxnLst/>
            <a:rect l="l" t="t" r="r" b="b"/>
            <a:pathLst>
              <a:path w="3684676" h="3486625">
                <a:moveTo>
                  <a:pt x="3684676" y="0"/>
                </a:moveTo>
                <a:lnTo>
                  <a:pt x="0" y="0"/>
                </a:lnTo>
                <a:lnTo>
                  <a:pt x="0" y="3486624"/>
                </a:lnTo>
                <a:lnTo>
                  <a:pt x="3684676" y="3486624"/>
                </a:lnTo>
                <a:lnTo>
                  <a:pt x="368467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11849" y="-889464"/>
            <a:ext cx="8494593" cy="928370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04573" y="5129630"/>
            <a:ext cx="82492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D6B4E"/>
                </a:solidFill>
                <a:ea typeface="Paytone One Bold"/>
              </a:rPr>
              <a:t>大家期末歐趴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05652" y="3933365"/>
            <a:ext cx="1551538" cy="1548690"/>
            <a:chOff x="0" y="0"/>
            <a:chExt cx="2068718" cy="2064919"/>
          </a:xfrm>
        </p:grpSpPr>
        <p:sp>
          <p:nvSpPr>
            <p:cNvPr id="9" name="Freeform 9"/>
            <p:cNvSpPr/>
            <p:nvPr/>
          </p:nvSpPr>
          <p:spPr>
            <a:xfrm>
              <a:off x="58215" y="0"/>
              <a:ext cx="1952287" cy="2064919"/>
            </a:xfrm>
            <a:custGeom>
              <a:avLst/>
              <a:gdLst/>
              <a:ahLst/>
              <a:cxnLst/>
              <a:rect l="l" t="t" r="r" b="b"/>
              <a:pathLst>
                <a:path w="1952287" h="2064919">
                  <a:moveTo>
                    <a:pt x="0" y="0"/>
                  </a:moveTo>
                  <a:lnTo>
                    <a:pt x="1952288" y="0"/>
                  </a:lnTo>
                  <a:lnTo>
                    <a:pt x="1952288" y="2064919"/>
                  </a:lnTo>
                  <a:lnTo>
                    <a:pt x="0" y="2064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82317"/>
              <a:ext cx="2068718" cy="1747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47"/>
                </a:lnSpc>
              </a:pPr>
              <a:r>
                <a:rPr lang="en-US" sz="7891">
                  <a:solidFill>
                    <a:srgbClr val="FEFCFB"/>
                  </a:solidFill>
                  <a:ea typeface="Paytone One Bold"/>
                </a:rPr>
                <a:t>祝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04763" y="6856469"/>
            <a:ext cx="7990040" cy="7200900"/>
          </a:xfrm>
          <a:custGeom>
            <a:avLst/>
            <a:gdLst/>
            <a:ahLst/>
            <a:cxnLst/>
            <a:rect l="l" t="t" r="r" b="b"/>
            <a:pathLst>
              <a:path w="7990040" h="7200900">
                <a:moveTo>
                  <a:pt x="0" y="0"/>
                </a:moveTo>
                <a:lnTo>
                  <a:pt x="7990040" y="0"/>
                </a:lnTo>
                <a:lnTo>
                  <a:pt x="799004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450548" y="8394244"/>
            <a:ext cx="6612960" cy="2232671"/>
          </a:xfrm>
          <a:custGeom>
            <a:avLst/>
            <a:gdLst/>
            <a:ahLst/>
            <a:cxnLst/>
            <a:rect l="l" t="t" r="r" b="b"/>
            <a:pathLst>
              <a:path w="6612960" h="2232671">
                <a:moveTo>
                  <a:pt x="0" y="0"/>
                </a:moveTo>
                <a:lnTo>
                  <a:pt x="6612960" y="0"/>
                </a:lnTo>
                <a:lnTo>
                  <a:pt x="6612960" y="2232672"/>
                </a:lnTo>
                <a:lnTo>
                  <a:pt x="0" y="2232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Microsoft Office PowerPoint</Application>
  <PresentationFormat>自訂</PresentationFormat>
  <Paragraphs>88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Paytone One Bold</vt:lpstr>
      <vt:lpstr>Arial</vt:lpstr>
      <vt:lpstr>Calibri</vt:lpstr>
      <vt:lpstr>Quicksand Bold</vt:lpstr>
      <vt:lpstr>Paytone One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雙人打磚塊</dc:title>
  <cp:lastModifiedBy>暐勛 林</cp:lastModifiedBy>
  <cp:revision>1</cp:revision>
  <dcterms:created xsi:type="dcterms:W3CDTF">2006-08-16T00:00:00Z</dcterms:created>
  <dcterms:modified xsi:type="dcterms:W3CDTF">2024-01-07T11:45:11Z</dcterms:modified>
  <dc:identifier>DAF3ICgYlhw</dc:identifier>
</cp:coreProperties>
</file>